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305" r:id="rId3"/>
    <p:sldId id="306" r:id="rId4"/>
    <p:sldId id="307" r:id="rId5"/>
    <p:sldId id="308" r:id="rId6"/>
    <p:sldId id="319" r:id="rId7"/>
    <p:sldId id="310" r:id="rId8"/>
    <p:sldId id="311" r:id="rId9"/>
    <p:sldId id="312" r:id="rId10"/>
    <p:sldId id="313" r:id="rId11"/>
    <p:sldId id="332" r:id="rId12"/>
    <p:sldId id="331" r:id="rId13"/>
    <p:sldId id="314" r:id="rId14"/>
    <p:sldId id="336" r:id="rId15"/>
    <p:sldId id="262" r:id="rId16"/>
    <p:sldId id="316" r:id="rId17"/>
    <p:sldId id="317" r:id="rId18"/>
    <p:sldId id="333" r:id="rId19"/>
    <p:sldId id="337" r:id="rId20"/>
    <p:sldId id="258" r:id="rId21"/>
    <p:sldId id="320" r:id="rId22"/>
    <p:sldId id="321" r:id="rId23"/>
    <p:sldId id="322" r:id="rId24"/>
    <p:sldId id="323" r:id="rId25"/>
    <p:sldId id="335" r:id="rId26"/>
    <p:sldId id="338" r:id="rId27"/>
    <p:sldId id="339" r:id="rId28"/>
    <p:sldId id="326" r:id="rId29"/>
    <p:sldId id="327" r:id="rId30"/>
    <p:sldId id="328" r:id="rId31"/>
    <p:sldId id="329" r:id="rId32"/>
    <p:sldId id="33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507E-7349-4FC2-8AA0-80CCBA64D59C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84844-600F-4E24-9634-DB03F48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C6BE5-F0CF-4061-B7AA-92180711FD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110F-AEE0-208E-5E9F-7BF1A9DFD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5CDC-4C62-16A2-EE73-3DEC5799B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0BBD6-4A1F-57EA-F80A-83E78751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DD9F-A84D-625E-A1D2-27E91B71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34D2D-63A4-84BA-CB30-4EDD75E9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3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6497-26DC-B6F3-BDA8-3D49E6CB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4C6A4-460C-6FD3-8E24-45DDFA40A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BED86-8E29-A79D-E861-01C17123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5A038-60FE-012C-222A-EA6F46A4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8087-9F45-5767-2A79-388ECDA3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29647-5A0B-E220-230C-AEB3951E9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74C3E-9660-6AE9-1867-DC1083E80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F4A2-2EEA-9BB6-8A81-E816A87B1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FE2EE-0914-CE3E-7BED-3D658028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64B2A-9D37-5C17-E2C2-6DECDFAD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5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97CE-3657-CD30-839E-35E0D47A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01963-BFCE-7158-052B-ED6260E4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490B5-9D6F-D642-9551-A9BF704E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1F4CC-7536-E411-CE63-2D3A7C8C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623A2-DEA3-A976-1576-DEC61C93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6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EC68B-5EA4-6B3C-A7C4-E06539F47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A6BE1-F018-D114-A9B3-5F608DAA6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53C7A-7975-C607-09B2-F000F1D5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953B5-3FD9-B3CE-3956-E6FDB592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E750F-B0F7-967B-E2AB-425B921E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5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EEB0A-6DF6-F714-2B72-50EFDB97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B7101-8499-A917-15BB-820823939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5DF25-6B02-F67F-04E6-693BE3286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D11C3-DC50-5033-2917-F131DDEB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57801-7E9D-F710-0E50-D3CECA4B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F8C7D-E6CB-A774-6FAF-D8D510EC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6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0D583-032B-F2E3-01F4-122FC534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8624F-C175-DC1D-307C-F86507CC3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6A2D9-5786-395B-9D04-360787D85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D940B-5DF0-5AE2-44F6-4568A868A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3A03F-5F13-359E-D179-54DA754FC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8AAC4-98D4-780E-4D8B-7BBEF85A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0630C-4146-F4B8-7EEF-442F62FA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4DB89-EBCC-BCD1-51EA-8D85983A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6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F277-64F8-272E-231F-D4D9C4DDE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AA884-0811-717A-17A6-3F4071D4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A6984-00D1-6ABD-BD29-81F60E0A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0827E8-A571-17A3-7D8D-96554F7C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BF3CD-312D-50F8-B0A5-E495D9CD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FE1F7-D017-6B4A-1EBA-CFC6A55A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3781B-BC68-9CCE-4F9C-AA369E4F2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546A-B91D-98C5-3AF8-D4AF73D8F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A901-6ADE-A855-993D-1197DCF4A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4C030-FEEF-8AC0-D474-7624B0279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EFD66-F5BE-BF3D-5A64-79A3BFB1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DCDBC-16D8-D26A-0BC7-D791E744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5C5EF-7D69-03CF-032E-F4C354E4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EE0A-FAFD-B643-F764-CEE8F26F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7C091-04A9-FD96-B64B-DCB108E8C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479B3-D8B6-C6AF-F9FE-881D9C87A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0E576-62F1-F2B1-8F96-956B680FB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B229-4E11-9C60-31C1-5B36C3ED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91F5D-78F1-94E1-DDDF-7AA27848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7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93F80-8720-7FE9-FECF-B71E7CEE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EC764-4C32-CDC5-9578-9B2D08BC8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33A80-6B96-0D81-F156-FDCD2AF9A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63112-4FCB-48E2-9C73-A1518532B6E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528F1-EC18-08A9-3B85-D40317B95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90FCC-C897-22CB-9811-8DFB9975B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10286-E369-487A-B2B5-C78FF85C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075">
            <a:extLst>
              <a:ext uri="{FF2B5EF4-FFF2-40B4-BE49-F238E27FC236}">
                <a16:creationId xmlns:a16="http://schemas.microsoft.com/office/drawing/2014/main" id="{679537A4-7054-992C-C3CA-7405C187F9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2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08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black"/>
              </a:buClr>
              <a:buSzPct val="100000"/>
              <a:buFont typeface="Arial"/>
              <a:buNone/>
              <a:tabLst/>
              <a:defRPr/>
            </a:pPr>
            <a:endParaRPr kumimoji="0" lang="en-US" sz="1600" b="0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128000" y="1766478"/>
            <a:ext cx="3773714" cy="4580387"/>
          </a:xfrm>
        </p:spPr>
        <p:txBody>
          <a:bodyPr>
            <a:normAutofit/>
          </a:bodyPr>
          <a:lstStyle/>
          <a:p>
            <a:br>
              <a:rPr lang="en-US" sz="1000" dirty="0">
                <a:latin typeface="Tahoma" pitchFamily="34" charset="0"/>
              </a:rPr>
            </a:br>
            <a:br>
              <a:rPr lang="en-US" sz="1000" dirty="0">
                <a:latin typeface="Tahoma" pitchFamily="34" charset="0"/>
              </a:rPr>
            </a:br>
            <a:br>
              <a:rPr lang="en-US" sz="1000" dirty="0">
                <a:latin typeface="Tahoma" pitchFamily="34" charset="0"/>
              </a:rPr>
            </a:br>
            <a:br>
              <a:rPr lang="en-US" sz="1000" dirty="0">
                <a:latin typeface="Tahoma" pitchFamily="34" charset="0"/>
              </a:rPr>
            </a:br>
            <a:endParaRPr lang="en-US" sz="1000" dirty="0">
              <a:latin typeface="Tahoma" pitchFamily="34" charset="0"/>
            </a:endParaRPr>
          </a:p>
        </p:txBody>
      </p:sp>
      <p:cxnSp>
        <p:nvCxnSpPr>
          <p:cNvPr id="3082" name="Straight Connector 308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4D84D8E-F4CF-5740-2206-A9A2291F9B0D}"/>
              </a:ext>
            </a:extLst>
          </p:cNvPr>
          <p:cNvSpPr txBox="1">
            <a:spLocks noChangeArrowheads="1"/>
          </p:cNvSpPr>
          <p:nvPr/>
        </p:nvSpPr>
        <p:spPr>
          <a:xfrm>
            <a:off x="7571746" y="1037841"/>
            <a:ext cx="4703359" cy="617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36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 ICB</a:t>
            </a: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r>
              <a:rPr lang="en-US" sz="2400" dirty="0">
                <a:latin typeface="Tahoma" pitchFamily="34" charset="0"/>
              </a:rPr>
              <a:t>Presents</a:t>
            </a: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r>
              <a:rPr lang="en-US" sz="3300" dirty="0">
                <a:latin typeface="Tahoma" pitchFamily="34" charset="0"/>
              </a:rPr>
              <a:t>Specialized Substance Use Disorders Treatment for Adolescents and Emerging Adults</a:t>
            </a:r>
            <a:br>
              <a:rPr lang="en-US" sz="3600" dirty="0">
                <a:latin typeface="Tahoma" pitchFamily="34" charset="0"/>
              </a:rPr>
            </a:br>
            <a:br>
              <a:rPr lang="en-US" sz="2800" dirty="0">
                <a:latin typeface="Tahoma" pitchFamily="34" charset="0"/>
              </a:rPr>
            </a:br>
            <a:r>
              <a:rPr lang="en-US" sz="2800" dirty="0">
                <a:latin typeface="Tahoma" pitchFamily="34" charset="0"/>
              </a:rPr>
              <a:t>Presenter</a:t>
            </a:r>
            <a:br>
              <a:rPr lang="en-US" sz="28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Mark Sanders        </a:t>
            </a:r>
            <a:r>
              <a:rPr lang="en-US" sz="3300" dirty="0">
                <a:latin typeface="Tahoma" pitchFamily="34" charset="0"/>
              </a:rPr>
              <a:t>LCSW, CADC</a:t>
            </a:r>
            <a:br>
              <a:rPr lang="en-US" sz="4000" dirty="0">
                <a:latin typeface="Tahoma" pitchFamily="34" charset="0"/>
              </a:rPr>
            </a:br>
            <a:endParaRPr lang="en-US" sz="40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0E91B-B9C6-5B7F-6BA0-C2FA8E246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itchFamily="34" charset="0"/>
              </a:rPr>
              <a:t>The Best Adolescent Treatment Programs Continued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Have a strong family component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68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Treatment team outreach “If we wait for the family to hit rock bottom, they can outwait us” William White, MA</a:t>
            </a:r>
          </a:p>
          <a:p>
            <a:pPr marL="801688" indent="-407988"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Address triangles</a:t>
            </a:r>
          </a:p>
          <a:p>
            <a:pPr marL="393700" indent="0">
              <a:buClr>
                <a:srgbClr val="FFC000"/>
              </a:buClr>
              <a:buNone/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1688" indent="-407988"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070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0E91B-B9C6-5B7F-6BA0-C2FA8E246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en-US" sz="2600">
                <a:latin typeface="Tahoma" pitchFamily="34" charset="0"/>
              </a:rPr>
            </a:br>
            <a:r>
              <a:rPr lang="en-US" sz="2600">
                <a:latin typeface="Tahoma" pitchFamily="34" charset="0"/>
              </a:rPr>
              <a:t>The Best Adolescent Treatment Programs Continued</a:t>
            </a:r>
            <a:br>
              <a:rPr lang="en-US" sz="2600">
                <a:latin typeface="Tahoma" pitchFamily="34" charset="0"/>
              </a:rPr>
            </a:br>
            <a:endParaRPr lang="en-US" sz="2600">
              <a:latin typeface="Tahoma" pitchFamily="34" charset="0"/>
            </a:endParaRP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sz="3000" dirty="0">
                <a:latin typeface="Tahoma" pitchFamily="34" charset="0"/>
              </a:rPr>
              <a:t>Have a strong family component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Parenting Styles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0900" indent="-3857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Autocratic</a:t>
            </a:r>
          </a:p>
          <a:p>
            <a:pPr marL="850900" indent="-385763"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0900" indent="-3857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Democratic</a:t>
            </a:r>
          </a:p>
          <a:p>
            <a:pPr marL="850900" indent="-385763"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0900" indent="-3857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Laissez-faire</a:t>
            </a:r>
          </a:p>
          <a:p>
            <a:pPr marL="465137" indent="0">
              <a:buClr>
                <a:srgbClr val="FFC000"/>
              </a:buClr>
              <a:buNone/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1688" indent="-407988"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99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0E91B-B9C6-5B7F-6BA0-C2FA8E246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itchFamily="34" charset="0"/>
              </a:rPr>
              <a:t>The Best Adolescent Treatment Programs Continued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3"/>
            <a:ext cx="10515600" cy="4792091"/>
          </a:xfrm>
        </p:spPr>
        <p:txBody>
          <a:bodyPr>
            <a:norm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sz="3000" dirty="0">
                <a:latin typeface="Tahoma" pitchFamily="34" charset="0"/>
              </a:rPr>
              <a:t>Have a strong family component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68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Explain the recovery process</a:t>
            </a:r>
          </a:p>
          <a:p>
            <a:pPr marL="690563" indent="-296863"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68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Explain how to support adolescent recovery</a:t>
            </a:r>
          </a:p>
          <a:p>
            <a:pPr marL="690563" indent="-296863"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68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Harm reduction</a:t>
            </a:r>
          </a:p>
          <a:p>
            <a:pPr marL="690563" indent="-296863"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6863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Encourage the family to take care of themselves</a:t>
            </a: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19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1" name="Rectangle 923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0E91B-B9C6-5B7F-6BA0-C2FA8E246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itchFamily="34" charset="0"/>
              </a:rPr>
              <a:t>The Best Adolescent Treatment Programs Continued</a:t>
            </a:r>
          </a:p>
        </p:txBody>
      </p:sp>
      <p:sp>
        <p:nvSpPr>
          <p:cNvPr id="923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Strong continuous care component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Long-term monitoring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Strong alumni component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Recognize that an improvement in global functioning usually occurs prior to abstinence</a:t>
            </a: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808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ahoma" pitchFamily="34" charset="0"/>
              </a:rPr>
              <a:t>The Unique Treatment Needs of Emerging Adults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509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Emerging Adults With Substance Use Disorders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3"/>
            <a:ext cx="10515600" cy="4679963"/>
          </a:xfrm>
        </p:spPr>
        <p:txBody>
          <a:bodyPr>
            <a:normAutofit/>
          </a:bodyPr>
          <a:lstStyle/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 18-25</a:t>
            </a:r>
          </a:p>
          <a:p>
            <a:pPr marL="288925" indent="-288925">
              <a:buClr>
                <a:schemeClr val="tx2"/>
              </a:buClr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adolescents!</a:t>
            </a:r>
          </a:p>
          <a:p>
            <a:pPr marL="288925" indent="-288925">
              <a:buClr>
                <a:schemeClr val="tx2"/>
              </a:buClr>
              <a:buNone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do not feel completely adult</a:t>
            </a:r>
          </a:p>
          <a:p>
            <a:pPr marL="288925" indent="-288925">
              <a:buClr>
                <a:schemeClr val="tx2"/>
              </a:buClr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highest overdose rates, poorest outcomes, premature terminations, most binge drinking, heaviest alcohol use, highest opioid and marijuana use, highest poly-substance use</a:t>
            </a:r>
          </a:p>
          <a:p>
            <a:pPr marL="463550" indent="-463550">
              <a:buClr>
                <a:schemeClr val="tx1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0E91B-B9C6-5B7F-6BA0-C2FA8E246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Tahoma" pitchFamily="34" charset="0"/>
              </a:rPr>
              <a:t>The Work of Jeffery Arnett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10 Characteristics of Churches That Keep Young Adults - Lifeway Research">
            <a:extLst>
              <a:ext uri="{FF2B5EF4-FFF2-40B4-BE49-F238E27FC236}">
                <a16:creationId xmlns:a16="http://schemas.microsoft.com/office/drawing/2014/main" id="{529CF45B-1E2B-A239-CFBD-54EED936F4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9" r="16997" b="1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905955" y="2071315"/>
            <a:ext cx="6713552" cy="4548145"/>
          </a:xfrm>
        </p:spPr>
        <p:txBody>
          <a:bodyPr anchor="t">
            <a:normAutofit lnSpcReduction="10000"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Article published in the Journal of American Psychologist (2000)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5 Features of Emerging Adulthood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1688" indent="-407988">
              <a:buClr>
                <a:srgbClr val="FFC000"/>
              </a:buClr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 age of optimism</a:t>
            </a:r>
          </a:p>
          <a:p>
            <a:pPr marL="801688" indent="-407988">
              <a:buClr>
                <a:srgbClr val="FFC000"/>
              </a:buClr>
            </a:pPr>
            <a:endParaRPr lang="en-US" sz="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1688" indent="-407988">
              <a:buClr>
                <a:srgbClr val="FFC000"/>
              </a:buClr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Feeling in-between</a:t>
            </a:r>
          </a:p>
          <a:p>
            <a:pPr marL="801688" indent="-407988">
              <a:buClr>
                <a:srgbClr val="FFC000"/>
              </a:buClr>
            </a:pPr>
            <a:endParaRPr lang="en-US" sz="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1688" indent="-407988">
              <a:buClr>
                <a:srgbClr val="FFC000"/>
              </a:buClr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Identity exploration</a:t>
            </a:r>
          </a:p>
          <a:p>
            <a:pPr marL="801688" indent="-407988">
              <a:buClr>
                <a:srgbClr val="FFC000"/>
              </a:buClr>
            </a:pPr>
            <a:endParaRPr lang="en-US" sz="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1688" indent="-407988">
              <a:buClr>
                <a:srgbClr val="FFC000"/>
              </a:buClr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Self-focus</a:t>
            </a:r>
          </a:p>
          <a:p>
            <a:pPr marL="801688" indent="-407988">
              <a:buClr>
                <a:srgbClr val="FFC000"/>
              </a:buClr>
            </a:pPr>
            <a:endParaRPr lang="en-US" sz="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1688" indent="-407988">
              <a:buClr>
                <a:srgbClr val="FFC000"/>
              </a:buClr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Instability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sz="1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255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5000">
                <a:latin typeface="Tahoma" pitchFamily="34" charset="0"/>
              </a:rPr>
              <a:t>Other Features of Emerging Adulthood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Mental Illness and Substance Use in Young Adults | SAMHSA">
            <a:extLst>
              <a:ext uri="{FF2B5EF4-FFF2-40B4-BE49-F238E27FC236}">
                <a16:creationId xmlns:a16="http://schemas.microsoft.com/office/drawing/2014/main" id="{2D37215C-97EE-D833-2AB3-C6F1D2A663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3" r="23721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experimentation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personal freedom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feeling stressed out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high pressure</a:t>
            </a: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Source:  Douglas Smith, 2018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300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600">
                <a:latin typeface="Tahoma" pitchFamily="34" charset="0"/>
              </a:rPr>
              <a:t>Other Features of Emerging Adulthood</a:t>
            </a:r>
            <a:br>
              <a:rPr lang="en-US" sz="4600">
                <a:latin typeface="Tahoma" pitchFamily="34" charset="0"/>
              </a:rPr>
            </a:br>
            <a:r>
              <a:rPr lang="en-US" sz="4600">
                <a:latin typeface="Tahoma" pitchFamily="34" charset="0"/>
              </a:rPr>
              <a:t>Continued</a:t>
            </a:r>
          </a:p>
        </p:txBody>
      </p:sp>
      <p:sp>
        <p:nvSpPr>
          <p:cNvPr id="922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572493" y="2071315"/>
            <a:ext cx="6713552" cy="4409695"/>
          </a:xfrm>
        </p:spPr>
        <p:txBody>
          <a:bodyPr anchor="t"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independence</a:t>
            </a:r>
          </a:p>
          <a:p>
            <a:pPr>
              <a:buClr>
                <a:srgbClr val="FFC000"/>
              </a:buClr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unpredictability</a:t>
            </a:r>
          </a:p>
          <a:p>
            <a:pPr>
              <a:buClr>
                <a:srgbClr val="FFC000"/>
              </a:buClr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many worries</a:t>
            </a:r>
          </a:p>
          <a:p>
            <a:pPr>
              <a:buClr>
                <a:srgbClr val="FFC000"/>
              </a:buClr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planning for the future</a:t>
            </a: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Source:  Douglas Smith, 2018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46" name="Picture 2" descr="Emerging Adulthood and Young Adult Mental Health | Resources to Recover">
            <a:extLst>
              <a:ext uri="{FF2B5EF4-FFF2-40B4-BE49-F238E27FC236}">
                <a16:creationId xmlns:a16="http://schemas.microsoft.com/office/drawing/2014/main" id="{CC9C823B-11F5-2CB2-9AEF-AF5F5C100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7" r="17482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868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DFCFAB-7175-DCCF-708F-6D3E3513C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2105" y="354840"/>
            <a:ext cx="10395284" cy="1064524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ahoma" pitchFamily="34" charset="0"/>
              </a:rPr>
              <a:t>Other Features of Emerging Adulthood</a:t>
            </a:r>
            <a:br>
              <a:rPr lang="en-US" sz="36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Continued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848EE18-693B-7D12-67B5-DD572AECA0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6620" y="1816217"/>
            <a:ext cx="8610600" cy="4584583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separating from parents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learning to think for yourself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feeling adult in some ways               and not in other ways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Time of gradually becoming an adult</a:t>
            </a:r>
          </a:p>
          <a:p>
            <a:pPr>
              <a:buClr>
                <a:srgbClr val="FFC000"/>
              </a:buClr>
            </a:pPr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en-US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Source:  Douglas Smith, 2018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u="sng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 descr="Center on Young Adult Health and Development | University of Maryland |  School of Public Health">
            <a:extLst>
              <a:ext uri="{FF2B5EF4-FFF2-40B4-BE49-F238E27FC236}">
                <a16:creationId xmlns:a16="http://schemas.microsoft.com/office/drawing/2014/main" id="{9BC02C73-3497-4429-4063-D3A93D3A2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326" y="1816217"/>
            <a:ext cx="4004517" cy="275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87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419" sz="5400" dirty="0" err="1">
                <a:latin typeface="Tahoma" pitchFamily="34" charset="0"/>
              </a:rPr>
              <a:t>Outline</a:t>
            </a:r>
            <a:endParaRPr lang="en-US" sz="5400" dirty="0">
              <a:latin typeface="Tahoma" pitchFamily="34" charset="0"/>
            </a:endParaRP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The best adolescent programs</a:t>
            </a:r>
          </a:p>
          <a:p>
            <a:pPr>
              <a:buClr>
                <a:srgbClr val="FFC000"/>
              </a:buClr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The unique treatment needs of emerging adults</a:t>
            </a:r>
          </a:p>
          <a:p>
            <a:pPr>
              <a:buClr>
                <a:srgbClr val="FFC000"/>
              </a:buClr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Addressing disparity – adolescents and emerging adults of color</a:t>
            </a:r>
          </a:p>
          <a:p>
            <a:pPr>
              <a:buClr>
                <a:srgbClr val="FFC000"/>
              </a:buClr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Adolescent and emerging adult friendly evidence-based practices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214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2" name="Rectangle 615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</a:p>
        </p:txBody>
      </p:sp>
      <p:sp>
        <p:nvSpPr>
          <p:cNvPr id="615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some reasons emerging adults are vulnerable to substance use disorders?</a:t>
            </a:r>
          </a:p>
          <a:p>
            <a:pPr marL="609600" indent="-60960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 Use Disorders Vulnerability for Emerging Adults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Cultural norm of heavy drinking and substance use</a:t>
            </a:r>
          </a:p>
          <a:p>
            <a:pPr marL="288925" indent="-288925">
              <a:buClr>
                <a:schemeClr val="tx2"/>
              </a:buClr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 influence</a:t>
            </a:r>
          </a:p>
          <a:p>
            <a:pPr marL="288925" indent="-288925">
              <a:buClr>
                <a:schemeClr val="tx2"/>
              </a:buClr>
              <a:buNone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 history</a:t>
            </a:r>
          </a:p>
          <a:p>
            <a:pPr marL="288925" indent="-288925">
              <a:buClr>
                <a:schemeClr val="tx2"/>
              </a:buClr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Trauma</a:t>
            </a:r>
          </a:p>
          <a:p>
            <a:pPr marL="463550" indent="-463550">
              <a:buClr>
                <a:schemeClr val="tx1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65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 Use Disorders Vulnerability for Emerging Adults Continued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677716"/>
          </a:xfrm>
        </p:spPr>
        <p:txBody>
          <a:bodyPr>
            <a:normAutofit/>
          </a:bodyPr>
          <a:lstStyle/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Self-medication</a:t>
            </a:r>
          </a:p>
          <a:p>
            <a:pPr marL="288925" indent="-288925">
              <a:buClr>
                <a:schemeClr val="tx2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 attendance</a:t>
            </a:r>
          </a:p>
          <a:p>
            <a:pPr marL="288925" indent="-288925">
              <a:buClr>
                <a:schemeClr val="tx2"/>
              </a:buClr>
              <a:buNone/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psychotic episodes and other signs of mental illness</a:t>
            </a:r>
          </a:p>
          <a:p>
            <a:pPr marL="288925" indent="-288925">
              <a:buClr>
                <a:schemeClr val="tx2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Depression</a:t>
            </a:r>
          </a:p>
          <a:p>
            <a:pPr marL="288925" indent="-288925">
              <a:buClr>
                <a:srgbClr val="FFC000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Pressure to be perfect</a:t>
            </a:r>
          </a:p>
          <a:p>
            <a:pPr marL="463550" indent="-463550">
              <a:buClr>
                <a:schemeClr val="tx1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11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>
                <a:latin typeface="Tahoma" pitchFamily="34" charset="0"/>
              </a:rPr>
              <a:t>Tailoring Treatment for Emerging Adults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773802"/>
          </a:xfrm>
        </p:spPr>
        <p:txBody>
          <a:bodyPr>
            <a:normAutofit lnSpcReduction="10000"/>
          </a:bodyPr>
          <a:lstStyle/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Support around completion of developmental tasks</a:t>
            </a:r>
          </a:p>
          <a:p>
            <a:pPr marL="223838" indent="-223838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 community of peers – other emerging adults</a:t>
            </a:r>
          </a:p>
          <a:p>
            <a:pPr marL="223838" indent="-223838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Family therapy different than with adolescents</a:t>
            </a:r>
          </a:p>
          <a:p>
            <a:pPr marL="223838" indent="-223838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Medication assisted recovery</a:t>
            </a:r>
          </a:p>
          <a:p>
            <a:pPr marL="223838" indent="-223838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Harm reduction</a:t>
            </a:r>
          </a:p>
          <a:p>
            <a:pPr marL="223838" indent="-223838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Addressing the stress of emerging adulthood</a:t>
            </a:r>
          </a:p>
          <a:p>
            <a:pPr marL="223838" indent="-223838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Addressing co-occurring conditions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1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719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itchFamily="34" charset="0"/>
              </a:rPr>
              <a:t>Tailoring Treatment for Emerging Adults Continued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3"/>
            <a:ext cx="10515600" cy="4792091"/>
          </a:xfrm>
        </p:spPr>
        <p:txBody>
          <a:bodyPr>
            <a:norm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On college campuses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5275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Young people in recovery </a:t>
            </a:r>
          </a:p>
          <a:p>
            <a:pPr marL="690563" indent="-295275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5275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Recovery dorms</a:t>
            </a:r>
          </a:p>
          <a:p>
            <a:pPr marL="690563" indent="-295275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5275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Recovery housing</a:t>
            </a:r>
          </a:p>
          <a:p>
            <a:pPr marL="690563" indent="-295275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5275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Recovery sororities and fraternities</a:t>
            </a:r>
          </a:p>
          <a:p>
            <a:pPr marL="690563" indent="-295275">
              <a:buClr>
                <a:srgbClr val="FFC000"/>
              </a:buClr>
            </a:pPr>
            <a:endParaRPr lang="en-US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90563" indent="-295275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Recovery service Trips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809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419" sz="5400">
                <a:latin typeface="Tahoma" pitchFamily="34" charset="0"/>
              </a:rPr>
              <a:t>D</a:t>
            </a:r>
            <a:r>
              <a:rPr lang="en-US" sz="5400">
                <a:latin typeface="Tahoma" pitchFamily="34" charset="0"/>
              </a:rPr>
              <a:t>iscussion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773802"/>
          </a:xfrm>
        </p:spPr>
        <p:txBody>
          <a:bodyPr>
            <a:normAutofit/>
          </a:bodyPr>
          <a:lstStyle/>
          <a:p>
            <a:pPr marL="625475" indent="-23018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What challenges do counselors who are emerging adults face when counseling emerging adults? As a counselor, how do you address the challenges?</a:t>
            </a:r>
          </a:p>
          <a:p>
            <a:pPr marL="625475" indent="-230188"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5475" indent="-230188"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What challenges do counselors who are not emerging adults face when counseling emerging adults? As a counselor, how would you address the challenges?</a:t>
            </a:r>
          </a:p>
          <a:p>
            <a:pPr marL="804863" indent="-409575"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325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C8E8C6-7B56-1B67-57CA-36FA438ED0D8}"/>
              </a:ext>
            </a:extLst>
          </p:cNvPr>
          <p:cNvSpPr txBox="1">
            <a:spLocks noChangeArrowheads="1"/>
          </p:cNvSpPr>
          <p:nvPr/>
        </p:nvSpPr>
        <p:spPr>
          <a:xfrm>
            <a:off x="669036" y="575099"/>
            <a:ext cx="8686800" cy="1120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900" dirty="0">
              <a:latin typeface="Tahoma" pitchFamily="34" charset="0"/>
            </a:endParaRPr>
          </a:p>
          <a:p>
            <a:endParaRPr lang="en-US" sz="4900" dirty="0">
              <a:latin typeface="Tahoma" pitchFamily="34" charset="0"/>
            </a:endParaRPr>
          </a:p>
          <a:p>
            <a:endParaRPr lang="en-US" sz="4900" dirty="0">
              <a:latin typeface="Tahoma" pitchFamily="34" charset="0"/>
            </a:endParaRPr>
          </a:p>
          <a:p>
            <a:endParaRPr lang="en-US" sz="4900" dirty="0">
              <a:latin typeface="Tahoma" pitchFamily="34" charset="0"/>
            </a:endParaRPr>
          </a:p>
          <a:p>
            <a:endParaRPr lang="en-US" sz="4900" dirty="0">
              <a:latin typeface="Tahoma" pitchFamily="34" charset="0"/>
            </a:endParaRPr>
          </a:p>
          <a:p>
            <a:endParaRPr lang="en-US" sz="4900" dirty="0">
              <a:latin typeface="Tahoma" pitchFamily="34" charset="0"/>
            </a:endParaRPr>
          </a:p>
          <a:p>
            <a:endParaRPr lang="en-US" sz="4900" dirty="0">
              <a:latin typeface="Tahoma" pitchFamily="34" charset="0"/>
            </a:endParaRPr>
          </a:p>
          <a:p>
            <a:br>
              <a:rPr lang="en-US" sz="4900" dirty="0">
                <a:latin typeface="Tahoma" pitchFamily="34" charset="0"/>
              </a:rPr>
            </a:br>
            <a:r>
              <a:rPr lang="en-US" sz="4900" dirty="0">
                <a:latin typeface="Tahoma" pitchFamily="34" charset="0"/>
              </a:rPr>
              <a:t> </a:t>
            </a:r>
            <a:r>
              <a:rPr lang="en-US" sz="16000" dirty="0">
                <a:latin typeface="Tahoma" pitchFamily="34" charset="0"/>
              </a:rPr>
              <a:t>Emerging Adults of Color</a:t>
            </a: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3600" dirty="0">
                <a:latin typeface="Tahoma" pitchFamily="34" charset="0"/>
              </a:rPr>
            </a:br>
            <a:br>
              <a:rPr lang="en-US" sz="2800" dirty="0">
                <a:latin typeface="Tahoma" pitchFamily="34" charset="0"/>
              </a:rPr>
            </a:br>
            <a:br>
              <a:rPr lang="en-US" sz="4000" dirty="0">
                <a:latin typeface="Tahoma" pitchFamily="34" charset="0"/>
              </a:rPr>
            </a:br>
            <a:endParaRPr lang="en-US" sz="4000" dirty="0">
              <a:latin typeface="Tahoma" pitchFamily="34" charset="0"/>
            </a:endParaRPr>
          </a:p>
        </p:txBody>
      </p:sp>
      <p:pic>
        <p:nvPicPr>
          <p:cNvPr id="8" name="Picture 6" descr="Laughing latin and african american men and women building a team in the  city. | CanStock">
            <a:extLst>
              <a:ext uri="{FF2B5EF4-FFF2-40B4-BE49-F238E27FC236}">
                <a16:creationId xmlns:a16="http://schemas.microsoft.com/office/drawing/2014/main" id="{D1AC20FA-831A-7E36-7CEC-610160A7B2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2"/>
          <a:stretch/>
        </p:blipFill>
        <p:spPr bwMode="auto">
          <a:xfrm>
            <a:off x="2354301" y="1957137"/>
            <a:ext cx="6970045" cy="467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301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96ED52A-D15F-344B-A931-99D23BF95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9036" y="376850"/>
            <a:ext cx="6343650" cy="10668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Jeffery Arnett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B78A452-CC84-CE5A-F6C5-6CC35E5DF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95369"/>
            <a:ext cx="10853928" cy="5029200"/>
          </a:xfrm>
        </p:spPr>
        <p:txBody>
          <a:bodyPr>
            <a:norm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en-US" sz="3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Emerging adulthood is the age of optimism. By achieving the developmental tasks of emerging adulthood, EA’s emerge as successful adults.</a:t>
            </a: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27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5" name="Rectangle 923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Challenges Faced by Emerging Adults of Color</a:t>
            </a:r>
          </a:p>
        </p:txBody>
      </p:sp>
      <p:sp>
        <p:nvSpPr>
          <p:cNvPr id="923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572493" y="2071315"/>
            <a:ext cx="6713552" cy="4548145"/>
          </a:xfrm>
        </p:spPr>
        <p:txBody>
          <a:bodyPr anchor="t">
            <a:normAutofit fontScale="92500" lnSpcReduction="10000"/>
          </a:bodyPr>
          <a:lstStyle/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Racism</a:t>
            </a:r>
          </a:p>
          <a:p>
            <a:pPr marL="288925" indent="-288925">
              <a:buClr>
                <a:schemeClr val="tx2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Discrimination</a:t>
            </a:r>
          </a:p>
          <a:p>
            <a:pPr marL="288925" indent="-288925">
              <a:buClr>
                <a:schemeClr val="tx2"/>
              </a:buClr>
              <a:buNone/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Felony arrests</a:t>
            </a:r>
          </a:p>
          <a:p>
            <a:pPr marL="288925" indent="-288925">
              <a:buClr>
                <a:schemeClr val="tx2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– lower high school graduation rates and college education</a:t>
            </a:r>
          </a:p>
          <a:p>
            <a:pPr marL="288925" indent="-288925">
              <a:buClr>
                <a:srgbClr val="FFC000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Dehumanization + Ignored Losses = Rage which increases the risk of substance use disorders</a:t>
            </a:r>
          </a:p>
          <a:p>
            <a:pPr marL="463550" indent="-463550">
              <a:buClr>
                <a:srgbClr val="FFC000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3550" indent="-463550">
              <a:buClr>
                <a:srgbClr val="FFC000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3550" indent="-463550">
              <a:buClr>
                <a:schemeClr val="tx1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2" descr="Group of african american and latin young adults in city Stock Photo by  ©kadettmann 106395522">
            <a:extLst>
              <a:ext uri="{FF2B5EF4-FFF2-40B4-BE49-F238E27FC236}">
                <a16:creationId xmlns:a16="http://schemas.microsoft.com/office/drawing/2014/main" id="{8ABD3E9E-3725-2C64-A7E2-C6557ABF3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0" r="6563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814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58" name="Rectangle 1025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Challenges Faced by Emerging Adults of Color Continued</a:t>
            </a:r>
          </a:p>
        </p:txBody>
      </p:sp>
      <p:sp>
        <p:nvSpPr>
          <p:cNvPr id="1026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Fear of being dead soon</a:t>
            </a:r>
          </a:p>
          <a:p>
            <a:pPr marL="223838" indent="-223838">
              <a:buClr>
                <a:schemeClr val="tx2"/>
              </a:buClr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Premature entry into adulthood</a:t>
            </a:r>
          </a:p>
          <a:p>
            <a:pPr marL="223838" indent="-223838">
              <a:buClr>
                <a:schemeClr val="tx2"/>
              </a:buClr>
              <a:buNone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3838" indent="-223838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Treatment disparities</a:t>
            </a:r>
          </a:p>
          <a:p>
            <a:pPr marL="463550" indent="-463550">
              <a:buClr>
                <a:srgbClr val="FFC000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3550" indent="-463550">
              <a:buClr>
                <a:schemeClr val="tx1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42" name="Picture 2" descr="New Survey: Hispanic Teen Drug Use Significantly Higher Than Other Ethnic  Groups, Substance Abuse Becoming Normalized Behavior Among Latino Youth -  Partnership to End Addiction">
            <a:extLst>
              <a:ext uri="{FF2B5EF4-FFF2-40B4-BE49-F238E27FC236}">
                <a16:creationId xmlns:a16="http://schemas.microsoft.com/office/drawing/2014/main" id="{7AF62783-FE2A-F5B1-57C5-B35159D576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2" r="16539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42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itchFamily="34" charset="0"/>
              </a:rPr>
              <a:t>The Best Adolescent Treatment Programs</a:t>
            </a:r>
            <a:br>
              <a:rPr lang="en-US" sz="4200">
                <a:latin typeface="Tahoma" pitchFamily="34" charset="0"/>
              </a:rPr>
            </a:br>
            <a:r>
              <a:rPr lang="en-US" sz="4200">
                <a:latin typeface="Tahoma" pitchFamily="34" charset="0"/>
              </a:rPr>
              <a:t>(Ages 12 – 17)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Have a licensed and certified staff                            (“Book Wise and Street Wise”)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High staff morale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Low staff turnover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 good staff to client ratio and multidisciplinary team,     staff diversity, gender competence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500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9" name="Rectangle 112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Tahoma" pitchFamily="34" charset="0"/>
              </a:rPr>
              <a:t>Disparities</a:t>
            </a:r>
          </a:p>
        </p:txBody>
      </p:sp>
      <p:sp>
        <p:nvSpPr>
          <p:cNvPr id="1128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572493" y="2071315"/>
            <a:ext cx="6713552" cy="4548145"/>
          </a:xfrm>
        </p:spPr>
        <p:txBody>
          <a:bodyPr anchor="t">
            <a:normAutofit fontScale="92500" lnSpcReduction="10000"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Access to treatment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Often having to leave the community to access treatment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Less likely to work with clinicians of their culture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Evidence based practices not developed with emerging adults of color in mind</a:t>
            </a:r>
          </a:p>
          <a:p>
            <a:pPr>
              <a:buClr>
                <a:srgbClr val="FFC000"/>
              </a:buClr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Clr>
                <a:srgbClr val="FFC000"/>
              </a:buClr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266" name="Picture 2" descr="Latino Youth Care Project | Latino Youth Care Project | Nebraska">
            <a:extLst>
              <a:ext uri="{FF2B5EF4-FFF2-40B4-BE49-F238E27FC236}">
                <a16:creationId xmlns:a16="http://schemas.microsoft.com/office/drawing/2014/main" id="{D03513AE-BE03-E6B3-51EF-88DBB03F39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1" r="17343" b="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1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5" name="Rectangle 923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Tahoma" pitchFamily="34" charset="0"/>
              </a:rPr>
              <a:t>Addressing Disparities</a:t>
            </a:r>
          </a:p>
        </p:txBody>
      </p:sp>
      <p:sp>
        <p:nvSpPr>
          <p:cNvPr id="923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3"/>
            <a:ext cx="10515600" cy="479209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Advocacy to address disparities</a:t>
            </a:r>
          </a:p>
          <a:p>
            <a:pPr>
              <a:buClr>
                <a:srgbClr val="FFC000"/>
              </a:buClr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Invest in increasing clinicians of color</a:t>
            </a:r>
          </a:p>
          <a:p>
            <a:pPr>
              <a:buClr>
                <a:srgbClr val="FFC000"/>
              </a:buClr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Create a welcoming environment for a diversity of clients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Increase training on counseling emerging adults of color</a:t>
            </a:r>
          </a:p>
          <a:p>
            <a:pPr>
              <a:buClr>
                <a:srgbClr val="FFC000"/>
              </a:buClr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Engage emerging adults of color in discussions on how oppression contributes to substance use</a:t>
            </a:r>
          </a:p>
          <a:p>
            <a:pPr>
              <a:buClr>
                <a:srgbClr val="FFC000"/>
              </a:buClr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Address dehumanization and ignored losses</a:t>
            </a:r>
          </a:p>
          <a:p>
            <a:pPr>
              <a:buClr>
                <a:srgbClr val="FFC000"/>
              </a:buClr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Integrate culture and evidence-based practices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1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124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Evidence-based Practices Friendly to the Developmental Needs of Adolescents and Emerging Adults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661674"/>
          </a:xfrm>
        </p:spPr>
        <p:txBody>
          <a:bodyPr>
            <a:normAutofit/>
          </a:bodyPr>
          <a:lstStyle/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Motivational Interviewing</a:t>
            </a:r>
          </a:p>
          <a:p>
            <a:pPr marL="288925" indent="-288925">
              <a:buClr>
                <a:schemeClr val="tx2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Feedback Informed Treatment</a:t>
            </a:r>
          </a:p>
          <a:p>
            <a:pPr marL="288925" indent="-288925">
              <a:buClr>
                <a:schemeClr val="tx2"/>
              </a:buClr>
              <a:buNone/>
            </a:pP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CBT</a:t>
            </a:r>
          </a:p>
          <a:p>
            <a:pPr marL="288925" indent="-288925">
              <a:buClr>
                <a:schemeClr val="tx2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use of Motivational Incentives</a:t>
            </a:r>
          </a:p>
          <a:p>
            <a:pPr marL="288925" indent="-288925">
              <a:buClr>
                <a:srgbClr val="FFC000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Medication Assisted Treatment</a:t>
            </a:r>
          </a:p>
          <a:p>
            <a:pPr marL="288925" indent="-288925">
              <a:buClr>
                <a:srgbClr val="FFC000"/>
              </a:buClr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925" indent="-288925">
              <a:buClr>
                <a:srgbClr val="FFC000"/>
              </a:buClr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Meditation and Mindfulness</a:t>
            </a:r>
          </a:p>
          <a:p>
            <a:pPr marL="463550" indent="-463550">
              <a:buClr>
                <a:schemeClr val="tx1"/>
              </a:buClr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chemeClr val="tx2"/>
              </a:buClr>
              <a:buNone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4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1" name="Rectangle 9230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4600">
                <a:latin typeface="Tahoma" pitchFamily="34" charset="0"/>
              </a:rPr>
              <a:t>The Best Adolescent Treatment Programs Continued</a:t>
            </a:r>
          </a:p>
        </p:txBody>
      </p:sp>
      <p:sp>
        <p:nvSpPr>
          <p:cNvPr id="9233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1F239B-6867-660C-3EDD-6D3738E787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04" r="16750" b="1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905955" y="2071315"/>
            <a:ext cx="6713552" cy="4650159"/>
          </a:xfrm>
        </p:spPr>
        <p:txBody>
          <a:bodyPr anchor="t"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Believe in the least restrictive alternative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Address co-occurring conditions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Depression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Trauma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ADD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Eating Disorders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Self-harming behavior  “The Price of Privilege”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Process Addictions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Educational component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95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1" name="Rectangle 9230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0E91B-B9C6-5B7F-6BA0-C2FA8E246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4600">
                <a:latin typeface="Tahoma" pitchFamily="34" charset="0"/>
              </a:rPr>
              <a:t>The Best Adolescent Treatment Programs Continued</a:t>
            </a:r>
          </a:p>
        </p:txBody>
      </p:sp>
      <p:sp>
        <p:nvSpPr>
          <p:cNvPr id="9233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y teenagers are dropping the ball when it comes to exercise">
            <a:extLst>
              <a:ext uri="{FF2B5EF4-FFF2-40B4-BE49-F238E27FC236}">
                <a16:creationId xmlns:a16="http://schemas.microsoft.com/office/drawing/2014/main" id="{B97BB6DA-CA40-AA0A-17CC-69B22F9913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r="6176" b="1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Hire staff who remember their own adolescence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Hire staff who enjoy working with adolescents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Hire staff who recognize that each generation of adolescents experience greater isolation</a:t>
            </a: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01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850E91B-B9C6-5B7F-6BA0-C2FA8E246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4600">
                <a:latin typeface="Tahoma" pitchFamily="34" charset="0"/>
              </a:rPr>
              <a:t>The Best Adolescent Treatment Programs Continued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5 Awesome Tips to Increase Your Teenager's Self-Confidence">
            <a:extLst>
              <a:ext uri="{FF2B5EF4-FFF2-40B4-BE49-F238E27FC236}">
                <a16:creationId xmlns:a16="http://schemas.microsoft.com/office/drawing/2014/main" id="{BD60C45F-3C57-16BB-3783-7FB88C4542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7" r="12575" b="2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905955" y="2071315"/>
            <a:ext cx="6713552" cy="4548145"/>
          </a:xfrm>
        </p:spPr>
        <p:txBody>
          <a:bodyPr anchor="t"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Stresses the importance of adolescent voice and choice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Recognizes the importance of the peer group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Lots of activities</a:t>
            </a:r>
          </a:p>
          <a:p>
            <a:pPr>
              <a:buClr>
                <a:srgbClr val="FFC000"/>
              </a:buClr>
            </a:pP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Honors multiple pathways and styles of recovery</a:t>
            </a: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3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Tahoma" pitchFamily="34" charset="0"/>
              </a:rPr>
              <a:t>Pathways of Adolescent Recovery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Cultural Differences Among Teenagers | LoveToKnow">
            <a:extLst>
              <a:ext uri="{FF2B5EF4-FFF2-40B4-BE49-F238E27FC236}">
                <a16:creationId xmlns:a16="http://schemas.microsoft.com/office/drawing/2014/main" id="{0665E4BB-FD38-CAA9-71A9-61D3EF22BF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1" r="14914" b="1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905955" y="2071315"/>
            <a:ext cx="6713552" cy="4548145"/>
          </a:xfrm>
        </p:spPr>
        <p:txBody>
          <a:bodyPr anchor="t"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Treatment assisted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Total abstinence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Peer assisted (Adolescent Friendly Mutual Aid Groups)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Use of technology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36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itchFamily="34" charset="0"/>
              </a:rPr>
              <a:t>Pathways of Adolescent Recovery Continued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545202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Partial recovery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One drug at a time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Drug use vacations (Build recovery Capital: social, recreational, educational, vocational, occupational, emotional, relational, prosocial recovery support)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Faith-based recovery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63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>
                <a:latin typeface="Tahoma" pitchFamily="34" charset="0"/>
              </a:rPr>
              <a:t>Pathways of Adolescent Recovery Continued</a:t>
            </a:r>
          </a:p>
        </p:txBody>
      </p:sp>
      <p:sp>
        <p:nvSpPr>
          <p:cNvPr id="92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Medication assisted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Harm reduction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Recovery high schools</a:t>
            </a:r>
          </a:p>
          <a:p>
            <a:pPr>
              <a:buClr>
                <a:srgbClr val="FFC000"/>
              </a:buClr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</a:pP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Dual recovery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en-US" sz="22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12E066-5FB2-40A6-870A-D3951E9C7152}" type="slidenum">
              <a:rPr kumimoji="0" lang="en-US" b="0" i="1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75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984</Words>
  <Application>Microsoft Office PowerPoint</Application>
  <PresentationFormat>Widescreen</PresentationFormat>
  <Paragraphs>319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    </vt:lpstr>
      <vt:lpstr>Outline</vt:lpstr>
      <vt:lpstr>The Best Adolescent Treatment Programs (Ages 12 – 17)</vt:lpstr>
      <vt:lpstr>The Best Adolescent Treatment Programs Continued</vt:lpstr>
      <vt:lpstr>The Best Adolescent Treatment Programs Continued</vt:lpstr>
      <vt:lpstr>The Best Adolescent Treatment Programs Continued</vt:lpstr>
      <vt:lpstr>Pathways of Adolescent Recovery</vt:lpstr>
      <vt:lpstr>Pathways of Adolescent Recovery Continued</vt:lpstr>
      <vt:lpstr>Pathways of Adolescent Recovery Continued</vt:lpstr>
      <vt:lpstr>The Best Adolescent Treatment Programs Continued</vt:lpstr>
      <vt:lpstr> The Best Adolescent Treatment Programs Continued </vt:lpstr>
      <vt:lpstr>The Best Adolescent Treatment Programs Continued</vt:lpstr>
      <vt:lpstr>The Best Adolescent Treatment Programs Continued</vt:lpstr>
      <vt:lpstr>The Unique Treatment Needs of Emerging Adults</vt:lpstr>
      <vt:lpstr>Emerging Adults With Substance Use Disorders</vt:lpstr>
      <vt:lpstr>The Work of Jeffery Arnett</vt:lpstr>
      <vt:lpstr>Other Features of Emerging Adulthood</vt:lpstr>
      <vt:lpstr>Other Features of Emerging Adulthood Continued</vt:lpstr>
      <vt:lpstr>Other Features of Emerging Adulthood Continued</vt:lpstr>
      <vt:lpstr>Discussion</vt:lpstr>
      <vt:lpstr>Substance Use Disorders Vulnerability for Emerging Adults</vt:lpstr>
      <vt:lpstr>Substance Use Disorders Vulnerability for Emerging Adults Continued</vt:lpstr>
      <vt:lpstr>Tailoring Treatment for Emerging Adults</vt:lpstr>
      <vt:lpstr>Tailoring Treatment for Emerging Adults Continued</vt:lpstr>
      <vt:lpstr>Discussion</vt:lpstr>
      <vt:lpstr>PowerPoint Presentation</vt:lpstr>
      <vt:lpstr>Jeffery Arnett</vt:lpstr>
      <vt:lpstr>Challenges Faced by Emerging Adults of Color</vt:lpstr>
      <vt:lpstr>Challenges Faced by Emerging Adults of Color Continued</vt:lpstr>
      <vt:lpstr>Disparities</vt:lpstr>
      <vt:lpstr>Addressing Disparities</vt:lpstr>
      <vt:lpstr>Evidence-based Practices Friendly to the Developmental Needs of Adolescents and Emerging Adults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Sanders</dc:creator>
  <cp:lastModifiedBy>Mark Sanders</cp:lastModifiedBy>
  <cp:revision>25</cp:revision>
  <dcterms:created xsi:type="dcterms:W3CDTF">2023-03-12T17:58:54Z</dcterms:created>
  <dcterms:modified xsi:type="dcterms:W3CDTF">2023-03-12T20:04:00Z</dcterms:modified>
</cp:coreProperties>
</file>